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5143500"/>
  <p:notesSz cx="6858000" cy="9144000"/>
  <p:defaultTextStyle>
    <a:lvl1pPr defTabSz="457200">
      <a:defRPr>
        <a:latin typeface="+mn-lt"/>
        <a:ea typeface="+mn-ea"/>
        <a:cs typeface="+mn-cs"/>
        <a:sym typeface="Helvetica"/>
      </a:defRPr>
    </a:lvl1pPr>
    <a:lvl2pPr defTabSz="457200">
      <a:defRPr>
        <a:latin typeface="+mn-lt"/>
        <a:ea typeface="+mn-ea"/>
        <a:cs typeface="+mn-cs"/>
        <a:sym typeface="Helvetica"/>
      </a:defRPr>
    </a:lvl2pPr>
    <a:lvl3pPr defTabSz="457200">
      <a:defRPr>
        <a:latin typeface="+mn-lt"/>
        <a:ea typeface="+mn-ea"/>
        <a:cs typeface="+mn-cs"/>
        <a:sym typeface="Helvetica"/>
      </a:defRPr>
    </a:lvl3pPr>
    <a:lvl4pPr defTabSz="457200">
      <a:defRPr>
        <a:latin typeface="+mn-lt"/>
        <a:ea typeface="+mn-ea"/>
        <a:cs typeface="+mn-cs"/>
        <a:sym typeface="Helvetica"/>
      </a:defRPr>
    </a:lvl4pPr>
    <a:lvl5pPr defTabSz="457200">
      <a:defRPr>
        <a:latin typeface="+mn-lt"/>
        <a:ea typeface="+mn-ea"/>
        <a:cs typeface="+mn-cs"/>
        <a:sym typeface="Helvetica"/>
      </a:defRPr>
    </a:lvl5pPr>
    <a:lvl6pPr defTabSz="457200">
      <a:defRPr>
        <a:latin typeface="+mn-lt"/>
        <a:ea typeface="+mn-ea"/>
        <a:cs typeface="+mn-cs"/>
        <a:sym typeface="Helvetica"/>
      </a:defRPr>
    </a:lvl6pPr>
    <a:lvl7pPr defTabSz="457200">
      <a:defRPr>
        <a:latin typeface="+mn-lt"/>
        <a:ea typeface="+mn-ea"/>
        <a:cs typeface="+mn-cs"/>
        <a:sym typeface="Helvetica"/>
      </a:defRPr>
    </a:lvl7pPr>
    <a:lvl8pPr defTabSz="457200">
      <a:defRPr>
        <a:latin typeface="+mn-lt"/>
        <a:ea typeface="+mn-ea"/>
        <a:cs typeface="+mn-cs"/>
        <a:sym typeface="Helvetica"/>
      </a:defRPr>
    </a:lvl8pPr>
    <a:lvl9pPr defTabSz="457200">
      <a:defRPr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D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6CACC"/>
          </a:solidFill>
        </a:fill>
      </a:tcStyle>
    </a:wholeTbl>
    <a:band2H>
      <a:tcTxStyle b="def" i="def"/>
      <a:tcStyle>
        <a:tcBdr/>
        <a:fill>
          <a:solidFill>
            <a:srgbClr val="F3E6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99" name="Shape 4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37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38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383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91" name="Shape 3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92" name="Shape 3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395" name="Shape 39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96" name="Shape 39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39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01" name="Shape 40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40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9" name="Shape 4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0" name="Shape 41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4" name="Shape 41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7" name="Shape 41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8" name="Shape 41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21" name="Shape 42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22" name="Shape 42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25" name="Shape 42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28" name="Shape 42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29" name="Shape 42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2" name="Shape 43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3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7" name="Shape 43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38" name="Shape 43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3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8" name="Shape 4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448" name="Shape 44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49" name="Shape 44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45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4" name="Shape 45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57" name="Shape 45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8" name="Shape 45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62" name="Shape 46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5" name="Shape 4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66" name="Shape 46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9" name="Shape 46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70" name="Shape 47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73" name="Shape 47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74" name="Shape 47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80" name="Shape 48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81" name="Shape 48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4" name="Shape 48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8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9" name="Shape 489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90" name="Shape 49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9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9" name="Shape 5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6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" name="Shape 6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7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0" name="Shape 8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8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0" name="Shape 10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4" name="Shape 10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" name="Shape 11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5" name="Shape 11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1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1" name="Shape 12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2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3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3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5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5" name="Shape 15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5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4" name="Shape 16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" name="Shape 17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2" name="Shape 17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9" name="Shape 17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2" name="Shape 18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6" name="Shape 186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8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2" name="Shape 19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9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3" name="Shape 20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0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8" name="Shape 20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" name="Shape 21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2" name="Shape 21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3" name="Shape 22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4" name="Shape 22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7" name="Shape 22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1" name="Shape 23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4" name="Shape 23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5" name="Shape 23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8" name="Shape 23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3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" name="Shape 24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4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5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25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26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69" name="Shape 2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3" name="Shape 27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7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78" name="Shape 27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Shape 28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28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87" name="Shape 28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91" name="Shape 29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95" name="Shape 29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8" name="Shape 29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99" name="Shape 29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02" name="Shape 30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05" name="Shape 30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06" name="Shape 30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9" name="Shape 30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1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" name="Shape 314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15" name="Shape 31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1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26" name="Shape 32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32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3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31" name="Shape 33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34" name="Shape 33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35" name="Shape 33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39" name="Shape 33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43" name="Shape 34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46" name="Shape 346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47" name="Shape 34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50" name="Shape 35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51" name="Shape 35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54" name="Shape 35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57" name="Shape 35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58" name="Shape 35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1" name="Shape 36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6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" name="Shape 36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67" name="Shape 36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6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82.xml"/><Relationship Id="rId85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6.xml"/><Relationship Id="rId89" Type="http://schemas.openxmlformats.org/officeDocument/2006/relationships/slideLayout" Target="../slideLayouts/slideLayout87.xml"/><Relationship Id="rId90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89.xml"/><Relationship Id="rId92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1.xml"/><Relationship Id="rId94" Type="http://schemas.openxmlformats.org/officeDocument/2006/relationships/slideLayout" Target="../slideLayouts/slideLayout92.xml"/><Relationship Id="rId95" Type="http://schemas.openxmlformats.org/officeDocument/2006/relationships/slideLayout" Target="../slideLayouts/slideLayout93.xml"/><Relationship Id="rId96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5.xml"/><Relationship Id="rId98" Type="http://schemas.openxmlformats.org/officeDocument/2006/relationships/slideLayout" Target="../slideLayouts/slideLayout96.xml"/><Relationship Id="rId99" Type="http://schemas.openxmlformats.org/officeDocument/2006/relationships/slideLayout" Target="../slideLayouts/slideLayout97.xml"/><Relationship Id="rId100" Type="http://schemas.openxmlformats.org/officeDocument/2006/relationships/slideLayout" Target="../slideLayouts/slideLayout98.xml"/><Relationship Id="rId101" Type="http://schemas.openxmlformats.org/officeDocument/2006/relationships/slideLayout" Target="../slideLayouts/slideLayout99.xml"/><Relationship Id="rId102" Type="http://schemas.openxmlformats.org/officeDocument/2006/relationships/slideLayout" Target="../slideLayouts/slideLayout100.xml"/><Relationship Id="rId103" Type="http://schemas.openxmlformats.org/officeDocument/2006/relationships/slideLayout" Target="../slideLayouts/slideLayout101.xml"/><Relationship Id="rId104" Type="http://schemas.openxmlformats.org/officeDocument/2006/relationships/slideLayout" Target="../slideLayouts/slideLayout102.xml"/><Relationship Id="rId105" Type="http://schemas.openxmlformats.org/officeDocument/2006/relationships/slideLayout" Target="../slideLayouts/slideLayout103.xml"/><Relationship Id="rId106" Type="http://schemas.openxmlformats.org/officeDocument/2006/relationships/slideLayout" Target="../slideLayouts/slideLayout104.xml"/><Relationship Id="rId107" Type="http://schemas.openxmlformats.org/officeDocument/2006/relationships/slideLayout" Target="../slideLayouts/slideLayout105.xml"/><Relationship Id="rId108" Type="http://schemas.openxmlformats.org/officeDocument/2006/relationships/slideLayout" Target="../slideLayouts/slideLayout106.xml"/><Relationship Id="rId109" Type="http://schemas.openxmlformats.org/officeDocument/2006/relationships/slideLayout" Target="../slideLayouts/slideLayout107.xml"/><Relationship Id="rId110" Type="http://schemas.openxmlformats.org/officeDocument/2006/relationships/slideLayout" Target="../slideLayouts/slideLayout108.xml"/><Relationship Id="rId111" Type="http://schemas.openxmlformats.org/officeDocument/2006/relationships/slideLayout" Target="../slideLayouts/slideLayout109.xml"/><Relationship Id="rId112" Type="http://schemas.openxmlformats.org/officeDocument/2006/relationships/slideLayout" Target="../slideLayouts/slideLayout110.xml"/><Relationship Id="rId113" Type="http://schemas.openxmlformats.org/officeDocument/2006/relationships/slideLayout" Target="../slideLayouts/slideLayout111.xml"/><Relationship Id="rId114" Type="http://schemas.openxmlformats.org/officeDocument/2006/relationships/slideLayout" Target="../slideLayouts/slideLayout112.xml"/><Relationship Id="rId115" Type="http://schemas.openxmlformats.org/officeDocument/2006/relationships/slideLayout" Target="../slideLayouts/slideLayout113.xml"/><Relationship Id="rId116" Type="http://schemas.openxmlformats.org/officeDocument/2006/relationships/slideLayout" Target="../slideLayouts/slideLayout114.xml"/><Relationship Id="rId117" Type="http://schemas.openxmlformats.org/officeDocument/2006/relationships/slideLayout" Target="../slideLayouts/slideLayout115.xml"/><Relationship Id="rId118" Type="http://schemas.openxmlformats.org/officeDocument/2006/relationships/slideLayout" Target="../slideLayouts/slideLayout116.xml"/><Relationship Id="rId119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18.xml"/><Relationship Id="rId121" Type="http://schemas.openxmlformats.org/officeDocument/2006/relationships/slideLayout" Target="../slideLayouts/slideLayout119.xml"/><Relationship Id="rId122" Type="http://schemas.openxmlformats.org/officeDocument/2006/relationships/slideLayout" Target="../slideLayouts/slideLayout120.xml"/><Relationship Id="rId123" Type="http://schemas.openxmlformats.org/officeDocument/2006/relationships/slideLayout" Target="../slideLayouts/slideLayout121.xml"/><Relationship Id="rId124" Type="http://schemas.openxmlformats.org/officeDocument/2006/relationships/slideLayout" Target="../slideLayouts/slideLayout122.xml"/><Relationship Id="rId125" Type="http://schemas.openxmlformats.org/officeDocument/2006/relationships/slideLayout" Target="../slideLayouts/slideLayout123.xml"/><Relationship Id="rId126" Type="http://schemas.openxmlformats.org/officeDocument/2006/relationships/slideLayout" Target="../slideLayouts/slideLayout124.xml"/><Relationship Id="rId127" Type="http://schemas.openxmlformats.org/officeDocument/2006/relationships/slideLayout" Target="../slideLayouts/slideLayout125.xml"/><Relationship Id="rId128" Type="http://schemas.openxmlformats.org/officeDocument/2006/relationships/slideLayout" Target="../slideLayouts/slideLayout126.xml"/><Relationship Id="rId129" Type="http://schemas.openxmlformats.org/officeDocument/2006/relationships/slideLayout" Target="../slideLayouts/slideLayout127.xml"/><Relationship Id="rId130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29.xml"/><Relationship Id="rId132" Type="http://schemas.openxmlformats.org/officeDocument/2006/relationships/slideLayout" Target="../slideLayouts/slideLayout130.xml"/><Relationship Id="rId133" Type="http://schemas.openxmlformats.org/officeDocument/2006/relationships/slideLayout" Target="../slideLayouts/slideLayout131.xml"/><Relationship Id="rId134" Type="http://schemas.openxmlformats.org/officeDocument/2006/relationships/slideLayout" Target="../slideLayouts/slideLayout132.xml"/><Relationship Id="rId135" Type="http://schemas.openxmlformats.org/officeDocument/2006/relationships/slideLayout" Target="../slideLayouts/slideLayout133.xml"/><Relationship Id="rId136" Type="http://schemas.openxmlformats.org/officeDocument/2006/relationships/slideLayout" Target="../slideLayouts/slideLayout134.xml"/><Relationship Id="rId137" Type="http://schemas.openxmlformats.org/officeDocument/2006/relationships/slideLayout" Target="../slideLayouts/slideLayout135.xml"/><Relationship Id="rId138" Type="http://schemas.openxmlformats.org/officeDocument/2006/relationships/slideLayout" Target="../slideLayouts/slideLayout13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body" idx="1"/>
          </p:nvPr>
        </p:nvSpPr>
        <p:spPr>
          <a:xfrm>
            <a:off x="341087" y="1161142"/>
            <a:ext cx="8364764" cy="398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320978" y="243756"/>
            <a:ext cx="8593212" cy="917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553200" y="4797742"/>
            <a:ext cx="2053884" cy="35065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  <p:sldLayoutId id="2147483734" r:id="rId88"/>
    <p:sldLayoutId id="2147483735" r:id="rId89"/>
    <p:sldLayoutId id="2147483736" r:id="rId90"/>
    <p:sldLayoutId id="2147483737" r:id="rId91"/>
    <p:sldLayoutId id="2147483738" r:id="rId92"/>
    <p:sldLayoutId id="2147483739" r:id="rId93"/>
    <p:sldLayoutId id="2147483740" r:id="rId94"/>
    <p:sldLayoutId id="2147483741" r:id="rId95"/>
    <p:sldLayoutId id="2147483742" r:id="rId96"/>
    <p:sldLayoutId id="2147483743" r:id="rId97"/>
    <p:sldLayoutId id="2147483744" r:id="rId98"/>
    <p:sldLayoutId id="2147483745" r:id="rId99"/>
    <p:sldLayoutId id="2147483746" r:id="rId100"/>
    <p:sldLayoutId id="2147483747" r:id="rId101"/>
    <p:sldLayoutId id="2147483748" r:id="rId102"/>
    <p:sldLayoutId id="2147483749" r:id="rId103"/>
    <p:sldLayoutId id="2147483750" r:id="rId104"/>
    <p:sldLayoutId id="2147483751" r:id="rId105"/>
    <p:sldLayoutId id="2147483752" r:id="rId106"/>
    <p:sldLayoutId id="2147483753" r:id="rId107"/>
    <p:sldLayoutId id="2147483754" r:id="rId108"/>
    <p:sldLayoutId id="2147483755" r:id="rId109"/>
    <p:sldLayoutId id="2147483756" r:id="rId110"/>
    <p:sldLayoutId id="2147483757" r:id="rId111"/>
    <p:sldLayoutId id="2147483758" r:id="rId112"/>
    <p:sldLayoutId id="2147483759" r:id="rId113"/>
    <p:sldLayoutId id="2147483760" r:id="rId114"/>
    <p:sldLayoutId id="2147483761" r:id="rId115"/>
    <p:sldLayoutId id="2147483762" r:id="rId116"/>
    <p:sldLayoutId id="2147483763" r:id="rId117"/>
    <p:sldLayoutId id="2147483764" r:id="rId118"/>
    <p:sldLayoutId id="2147483765" r:id="rId119"/>
    <p:sldLayoutId id="2147483766" r:id="rId120"/>
    <p:sldLayoutId id="2147483767" r:id="rId121"/>
    <p:sldLayoutId id="2147483768" r:id="rId122"/>
    <p:sldLayoutId id="2147483769" r:id="rId123"/>
    <p:sldLayoutId id="2147483770" r:id="rId124"/>
    <p:sldLayoutId id="2147483771" r:id="rId125"/>
    <p:sldLayoutId id="2147483772" r:id="rId126"/>
    <p:sldLayoutId id="2147483773" r:id="rId127"/>
    <p:sldLayoutId id="2147483774" r:id="rId128"/>
    <p:sldLayoutId id="2147483775" r:id="rId129"/>
    <p:sldLayoutId id="2147483776" r:id="rId130"/>
    <p:sldLayoutId id="2147483777" r:id="rId131"/>
    <p:sldLayoutId id="2147483778" r:id="rId132"/>
    <p:sldLayoutId id="2147483779" r:id="rId133"/>
    <p:sldLayoutId id="2147483780" r:id="rId134"/>
    <p:sldLayoutId id="2147483781" r:id="rId135"/>
    <p:sldLayoutId id="2147483782" r:id="rId136"/>
    <p:sldLayoutId id="2147483783" r:id="rId137"/>
    <p:sldLayoutId id="2147483784" r:id="rId138"/>
  </p:sldLayoutIdLst>
  <p:transition spd="med" advClick="1"/>
  <p:txStyles>
    <p:titleStyle>
      <a:lvl1pPr defTabSz="457200">
        <a:defRPr b="1" sz="2400">
          <a:latin typeface="Arial"/>
          <a:ea typeface="Arial"/>
          <a:cs typeface="Arial"/>
          <a:sym typeface="Arial"/>
        </a:defRPr>
      </a:lvl1pPr>
      <a:lvl2pPr defTabSz="457200">
        <a:defRPr b="1" sz="2400">
          <a:latin typeface="Arial"/>
          <a:ea typeface="Arial"/>
          <a:cs typeface="Arial"/>
          <a:sym typeface="Arial"/>
        </a:defRPr>
      </a:lvl2pPr>
      <a:lvl3pPr defTabSz="457200">
        <a:defRPr b="1" sz="2400">
          <a:latin typeface="Arial"/>
          <a:ea typeface="Arial"/>
          <a:cs typeface="Arial"/>
          <a:sym typeface="Arial"/>
        </a:defRPr>
      </a:lvl3pPr>
      <a:lvl4pPr defTabSz="457200">
        <a:defRPr b="1" sz="2400">
          <a:latin typeface="Arial"/>
          <a:ea typeface="Arial"/>
          <a:cs typeface="Arial"/>
          <a:sym typeface="Arial"/>
        </a:defRPr>
      </a:lvl4pPr>
      <a:lvl5pPr defTabSz="457200">
        <a:defRPr b="1" sz="2400">
          <a:latin typeface="Arial"/>
          <a:ea typeface="Arial"/>
          <a:cs typeface="Arial"/>
          <a:sym typeface="Arial"/>
        </a:defRPr>
      </a:lvl5pPr>
      <a:lvl6pPr defTabSz="457200">
        <a:defRPr b="1" sz="2400">
          <a:latin typeface="Arial"/>
          <a:ea typeface="Arial"/>
          <a:cs typeface="Arial"/>
          <a:sym typeface="Arial"/>
        </a:defRPr>
      </a:lvl6pPr>
      <a:lvl7pPr defTabSz="457200">
        <a:defRPr b="1" sz="2400">
          <a:latin typeface="Arial"/>
          <a:ea typeface="Arial"/>
          <a:cs typeface="Arial"/>
          <a:sym typeface="Arial"/>
        </a:defRPr>
      </a:lvl7pPr>
      <a:lvl8pPr defTabSz="457200">
        <a:defRPr b="1" sz="2400">
          <a:latin typeface="Arial"/>
          <a:ea typeface="Arial"/>
          <a:cs typeface="Arial"/>
          <a:sym typeface="Arial"/>
        </a:defRPr>
      </a:lvl8pPr>
      <a:lvl9pPr defTabSz="457200">
        <a:defRPr b="1" sz="2400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body" idx="1"/>
          </p:nvPr>
        </p:nvSpPr>
        <p:spPr>
          <a:xfrm>
            <a:off x="5127621" y="1210732"/>
            <a:ext cx="4016379" cy="49614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Supro</a:t>
            </a:r>
          </a:p>
        </p:txBody>
      </p:sp>
      <p:sp>
        <p:nvSpPr>
          <p:cNvPr id="502" name="Shape 502"/>
          <p:cNvSpPr/>
          <p:nvPr/>
        </p:nvSpPr>
        <p:spPr>
          <a:xfrm>
            <a:off x="5127621" y="1735951"/>
            <a:ext cx="4016379" cy="46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Final Presentation by: Brian Hoang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&amp; Chris Villegas</a:t>
            </a:r>
          </a:p>
        </p:txBody>
      </p:sp>
      <p:pic>
        <p:nvPicPr>
          <p:cNvPr id="503" name="image3.png" descr="D2010_0210_alt-v1rgb.png"/>
          <p:cNvPicPr/>
          <p:nvPr/>
        </p:nvPicPr>
        <p:blipFill>
          <a:blip r:embed="rId2">
            <a:extLst/>
          </a:blip>
          <a:srcRect l="25029" t="41706" r="25790" b="4521"/>
          <a:stretch>
            <a:fillRect/>
          </a:stretch>
        </p:blipFill>
        <p:spPr>
          <a:xfrm>
            <a:off x="-3" y="-3"/>
            <a:ext cx="5140478" cy="5143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title"/>
          </p:nvPr>
        </p:nvSpPr>
        <p:spPr>
          <a:xfrm>
            <a:off x="320978" y="243756"/>
            <a:ext cx="8593212" cy="4476230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Why did we develop Supro?</a:t>
            </a:r>
            <a:endParaRPr b="1" sz="2400"/>
          </a:p>
          <a:p>
            <a:pPr lvl="0">
              <a:defRPr b="0" sz="1800"/>
            </a:pPr>
            <a:endParaRPr b="1" sz="2400"/>
          </a:p>
          <a:p>
            <a:pPr lvl="0">
              <a:defRPr b="0" sz="1800"/>
            </a:pPr>
            <a:r>
              <a:rPr b="1" sz="2400"/>
              <a:t>Supervisor has a dashboard already but it is limited to displaying one instance of supervisor per web browser window.</a:t>
            </a:r>
          </a:p>
        </p:txBody>
      </p:sp>
      <p:sp>
        <p:nvSpPr>
          <p:cNvPr id="550" name="Shape 550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51" name="Shape 551"/>
          <p:cNvSpPr/>
          <p:nvPr/>
        </p:nvSpPr>
        <p:spPr>
          <a:xfrm>
            <a:off x="6553200" y="4797742"/>
            <a:ext cx="170602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552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453" y="2110799"/>
            <a:ext cx="5987094" cy="2494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sp>
        <p:nvSpPr>
          <p:cNvPr id="555" name="Shape 555"/>
          <p:cNvSpPr/>
          <p:nvPr>
            <p:ph type="title"/>
          </p:nvPr>
        </p:nvSpPr>
        <p:spPr>
          <a:xfrm>
            <a:off x="320978" y="243756"/>
            <a:ext cx="8593212" cy="4476230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Why did we develop Supro?</a:t>
            </a:r>
            <a:endParaRPr b="1" sz="2400"/>
          </a:p>
          <a:p>
            <a:pPr lvl="0">
              <a:defRPr b="0" sz="1800"/>
            </a:pPr>
            <a:endParaRPr b="1" sz="2400"/>
          </a:p>
          <a:p>
            <a:pPr lvl="0">
              <a:defRPr b="0" sz="1800"/>
            </a:pPr>
            <a:r>
              <a:rPr b="1" sz="2400"/>
              <a:t>We wanted to have multiple instances of Supervisor displayed in one dashboard.</a:t>
            </a:r>
          </a:p>
        </p:txBody>
      </p:sp>
      <p:sp>
        <p:nvSpPr>
          <p:cNvPr id="556" name="Shape 55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57" name="Shape 557"/>
          <p:cNvSpPr/>
          <p:nvPr/>
        </p:nvSpPr>
        <p:spPr>
          <a:xfrm>
            <a:off x="6553200" y="4797742"/>
            <a:ext cx="170602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558" name="image16.png" descr="testbe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2028" y="1833610"/>
            <a:ext cx="5199944" cy="2812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body" idx="1"/>
          </p:nvPr>
        </p:nvSpPr>
        <p:spPr>
          <a:xfrm>
            <a:off x="389618" y="642459"/>
            <a:ext cx="8364764" cy="290767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Help with Navy testing and research of autonomous boats</a:t>
            </a:r>
            <a:endParaRPr sz="2400"/>
          </a:p>
          <a:p>
            <a:pPr lvl="0">
              <a:defRPr sz="1800"/>
            </a:pPr>
          </a:p>
          <a:p>
            <a:pPr lvl="0" marL="457200" indent="-457200">
              <a:defRPr sz="1800"/>
            </a:pPr>
            <a:r>
              <a:rPr sz="2400"/>
              <a:t>Create an intuitive user interface where testers can easily manage </a:t>
            </a:r>
            <a:r>
              <a:rPr b="1" sz="2400"/>
              <a:t>Supervisor </a:t>
            </a:r>
            <a:r>
              <a:rPr sz="2400"/>
              <a:t>processes</a:t>
            </a:r>
            <a:endParaRPr sz="2400"/>
          </a:p>
          <a:p>
            <a:pPr lvl="0">
              <a:defRPr sz="1800"/>
            </a:pPr>
          </a:p>
          <a:p>
            <a:pPr lvl="0" marL="457200" indent="-457200">
              <a:defRPr sz="1800"/>
            </a:pPr>
            <a:r>
              <a:rPr sz="2400"/>
              <a:t>Design our module so that our code can easily be used for other projects</a:t>
            </a:r>
          </a:p>
        </p:txBody>
      </p:sp>
      <p:sp>
        <p:nvSpPr>
          <p:cNvPr id="561" name="Shape 56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Objectives</a:t>
            </a:r>
          </a:p>
        </p:txBody>
      </p:sp>
      <p:sp>
        <p:nvSpPr>
          <p:cNvPr id="562" name="Shape 56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63" name="Shape 563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pic>
        <p:nvPicPr>
          <p:cNvPr id="56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107" y="3001416"/>
            <a:ext cx="2053884" cy="2053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type="body" idx="1"/>
          </p:nvPr>
        </p:nvSpPr>
        <p:spPr>
          <a:xfrm>
            <a:off x="341087" y="861059"/>
            <a:ext cx="8702703" cy="141169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b="1" sz="2400"/>
              <a:t>Python</a:t>
            </a:r>
            <a:r>
              <a:rPr sz="2400"/>
              <a:t> - Object oriented language used for </a:t>
            </a:r>
            <a:r>
              <a:rPr b="1" sz="2400"/>
              <a:t>Supro </a:t>
            </a:r>
            <a:r>
              <a:rPr sz="2400"/>
              <a:t>backend</a:t>
            </a:r>
          </a:p>
          <a:p>
            <a:pPr lvl="0" marL="457200" indent="-457200">
              <a:defRPr sz="1800"/>
            </a:pPr>
            <a:r>
              <a:rPr b="1" sz="2400"/>
              <a:t>Angular </a:t>
            </a:r>
            <a:r>
              <a:rPr sz="2400"/>
              <a:t>- </a:t>
            </a:r>
            <a:r>
              <a:rPr b="1" sz="2400"/>
              <a:t>JavaScript </a:t>
            </a:r>
            <a:r>
              <a:rPr sz="2400"/>
              <a:t>framework used for </a:t>
            </a:r>
            <a:r>
              <a:rPr b="1" sz="2400"/>
              <a:t>Supro </a:t>
            </a:r>
            <a:r>
              <a:rPr sz="2400"/>
              <a:t>frontend</a:t>
            </a:r>
          </a:p>
        </p:txBody>
      </p:sp>
      <p:sp>
        <p:nvSpPr>
          <p:cNvPr id="567" name="Shape 56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Our approach</a:t>
            </a:r>
          </a:p>
        </p:txBody>
      </p:sp>
      <p:sp>
        <p:nvSpPr>
          <p:cNvPr id="568" name="Shape 56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69" name="Shape 569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pic>
        <p:nvPicPr>
          <p:cNvPr id="57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4652" y="1701948"/>
            <a:ext cx="2768601" cy="29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5329" y="1740048"/>
            <a:ext cx="284480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type="body" idx="1"/>
          </p:nvPr>
        </p:nvSpPr>
        <p:spPr>
          <a:xfrm>
            <a:off x="389618" y="1169893"/>
            <a:ext cx="8364764" cy="32413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726015" indent="-726015">
              <a:spcBef>
                <a:spcPts val="600"/>
              </a:spcBef>
              <a:defRPr sz="1800"/>
            </a:pPr>
            <a:r>
              <a:rPr sz="2800"/>
              <a:t>Supervisor</a:t>
            </a:r>
          </a:p>
          <a:p>
            <a:pPr lvl="0" marL="726015" indent="-726015">
              <a:spcBef>
                <a:spcPts val="600"/>
              </a:spcBef>
              <a:defRPr sz="1800"/>
            </a:pPr>
            <a:r>
              <a:rPr sz="2800"/>
              <a:t>WebSockets</a:t>
            </a:r>
          </a:p>
          <a:p>
            <a:pPr lvl="0" marL="726015" indent="-726015">
              <a:spcBef>
                <a:spcPts val="600"/>
              </a:spcBef>
              <a:defRPr sz="1800"/>
            </a:pPr>
            <a:r>
              <a:rPr sz="2800"/>
              <a:t>Multithreaded                                          Programming</a:t>
            </a:r>
          </a:p>
          <a:p>
            <a:pPr lvl="0" marL="726015" indent="-726015">
              <a:spcBef>
                <a:spcPts val="600"/>
              </a:spcBef>
              <a:defRPr sz="1800"/>
            </a:pPr>
            <a:r>
              <a:rPr sz="2800"/>
              <a:t>Queues</a:t>
            </a:r>
          </a:p>
          <a:p>
            <a:pPr lvl="0" marL="726015" indent="-726015">
              <a:spcBef>
                <a:spcPts val="600"/>
              </a:spcBef>
              <a:defRPr sz="1800"/>
            </a:pPr>
            <a:r>
              <a:rPr sz="2800"/>
              <a:t>JSON</a:t>
            </a:r>
          </a:p>
        </p:txBody>
      </p:sp>
      <p:sp>
        <p:nvSpPr>
          <p:cNvPr id="574" name="Shape 57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Early Development / Initial Research</a:t>
            </a:r>
          </a:p>
        </p:txBody>
      </p:sp>
      <p:sp>
        <p:nvSpPr>
          <p:cNvPr id="575" name="Shape 575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76" name="Shape 57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7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6841" y="1403717"/>
            <a:ext cx="5546660" cy="2704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body" idx="1"/>
          </p:nvPr>
        </p:nvSpPr>
        <p:spPr>
          <a:xfrm>
            <a:off x="328387" y="780039"/>
            <a:ext cx="8364990" cy="35834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180472" indent="-180472">
              <a:buSzPct val="100000"/>
              <a:buChar char="•"/>
            </a:pPr>
            <a:r>
              <a:rPr b="1"/>
              <a:t>Supervisor</a:t>
            </a:r>
            <a:r>
              <a:t> is an open-source process management software that runs as a daemon.</a:t>
            </a:r>
          </a:p>
          <a:p>
            <a:pPr lvl="0" marL="180472" indent="-180472">
              <a:buSzPct val="100000"/>
              <a:buChar char="•"/>
            </a:pPr>
            <a:r>
              <a:t>Maritime robotics is using </a:t>
            </a:r>
            <a:r>
              <a:rPr b="1"/>
              <a:t>Supervisor</a:t>
            </a:r>
            <a:r>
              <a:t> to manage processes running on autonomous boats.</a:t>
            </a:r>
          </a:p>
          <a:p>
            <a:pPr lvl="0" marL="180472" indent="-180472">
              <a:buSzPct val="100000"/>
              <a:buChar char="•"/>
            </a:pPr>
            <a:r>
              <a:t>Supervisor has an API.</a:t>
            </a:r>
          </a:p>
          <a:p>
            <a:pPr lvl="0" marL="180472" indent="-180472">
              <a:buSzPct val="100000"/>
              <a:buChar char="•"/>
            </a:pPr>
            <a:r>
              <a:t>Supervisor has a UI but it was not suited for our testing purposes</a:t>
            </a:r>
          </a:p>
        </p:txBody>
      </p:sp>
      <p:sp>
        <p:nvSpPr>
          <p:cNvPr id="580" name="Shape 580"/>
          <p:cNvSpPr/>
          <p:nvPr>
            <p:ph type="title"/>
          </p:nvPr>
        </p:nvSpPr>
        <p:spPr>
          <a:xfrm>
            <a:off x="320978" y="243755"/>
            <a:ext cx="8593212" cy="47036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Supervisor</a:t>
            </a:r>
          </a:p>
        </p:txBody>
      </p:sp>
      <p:pic>
        <p:nvPicPr>
          <p:cNvPr id="581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7732" y="2593236"/>
            <a:ext cx="5219704" cy="2174878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Shape 582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type="body" idx="1"/>
          </p:nvPr>
        </p:nvSpPr>
        <p:spPr>
          <a:xfrm>
            <a:off x="341087" y="861059"/>
            <a:ext cx="8364764" cy="385858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WebSockets make it possible to open an interactive session between the user’s browser and a server.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With WebSockets you can send messages to a server and receive event driven responses.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We use a WebSocket to connect the Supro backend with web clients opened by users. 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Once a WebSocket connection is established, messages can be sent from the UI to the backend and vice versa.</a:t>
            </a:r>
          </a:p>
        </p:txBody>
      </p:sp>
      <p:sp>
        <p:nvSpPr>
          <p:cNvPr id="585" name="Shape 58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WebSocket</a:t>
            </a:r>
          </a:p>
        </p:txBody>
      </p:sp>
      <p:sp>
        <p:nvSpPr>
          <p:cNvPr id="586" name="Shape 58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87" name="Shape 587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body" idx="1"/>
          </p:nvPr>
        </p:nvSpPr>
        <p:spPr>
          <a:xfrm>
            <a:off x="389618" y="879981"/>
            <a:ext cx="6620782" cy="375189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SockJS-tornado is a Python server for WebSocket emulation.</a:t>
            </a:r>
          </a:p>
          <a:p>
            <a:pPr lvl="0">
              <a:defRPr sz="1800"/>
            </a:pPr>
            <a:r>
              <a:rPr sz="2400"/>
              <a:t>Callbacks:</a:t>
            </a:r>
          </a:p>
          <a:p>
            <a:pPr lvl="1" marL="683984" indent="-226784">
              <a:buFont typeface="Wingdings"/>
              <a:buChar char="➢"/>
              <a:defRPr sz="1800"/>
            </a:pPr>
            <a:r>
              <a:rPr b="1" sz="2000"/>
              <a:t>on_open</a:t>
            </a:r>
            <a:r>
              <a:rPr sz="2000"/>
              <a:t> – Starts a new session with a web client and swarm_model is sent to the UI.</a:t>
            </a:r>
          </a:p>
          <a:p>
            <a:pPr lvl="1" marL="683984" indent="-226784">
              <a:buFont typeface="Wingdings"/>
              <a:buChar char="➢"/>
              <a:defRPr sz="1800"/>
            </a:pPr>
            <a:r>
              <a:rPr b="1" sz="2000"/>
              <a:t>on_message – </a:t>
            </a:r>
            <a:r>
              <a:rPr sz="2000"/>
              <a:t>Receives a message from the UI and adds it to a queue to send to the backend.</a:t>
            </a:r>
          </a:p>
          <a:p>
            <a:pPr lvl="1" marL="683984" indent="-226784">
              <a:buFont typeface="Wingdings"/>
              <a:buChar char="➢"/>
              <a:defRPr sz="1800"/>
            </a:pPr>
            <a:r>
              <a:rPr b="1" sz="2000"/>
              <a:t>on_close – </a:t>
            </a:r>
            <a:r>
              <a:rPr sz="2000"/>
              <a:t>Ends a session with a  web client. </a:t>
            </a:r>
          </a:p>
        </p:txBody>
      </p:sp>
      <p:sp>
        <p:nvSpPr>
          <p:cNvPr id="590" name="Shape 59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196595">
              <a:defRPr sz="2500"/>
            </a:lvl1pPr>
          </a:lstStyle>
          <a:p>
            <a:pPr lvl="0">
              <a:defRPr b="0" sz="1800"/>
            </a:pPr>
            <a:r>
              <a:rPr b="1" sz="2500"/>
              <a:t>SockJS</a:t>
            </a:r>
          </a:p>
        </p:txBody>
      </p:sp>
      <p:sp>
        <p:nvSpPr>
          <p:cNvPr id="591" name="Shape 591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92" name="Shape 59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93" name="image9.png"/>
          <p:cNvPicPr/>
          <p:nvPr/>
        </p:nvPicPr>
        <p:blipFill>
          <a:blip r:embed="rId2">
            <a:extLst/>
          </a:blip>
          <a:srcRect l="0" t="0" r="4444" b="1975"/>
          <a:stretch>
            <a:fillRect/>
          </a:stretch>
        </p:blipFill>
        <p:spPr>
          <a:xfrm>
            <a:off x="7086599" y="742948"/>
            <a:ext cx="1674645" cy="1717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64582" indent="-264582">
              <a:spcBef>
                <a:spcPts val="400"/>
              </a:spcBef>
              <a:defRPr sz="1800"/>
            </a:pPr>
            <a:r>
              <a:rPr sz="2000"/>
              <a:t>Running several threads is similar to running several different programs concurrently, but with the following benefits – </a:t>
            </a:r>
          </a:p>
          <a:p>
            <a:pPr lvl="1" marL="586215" indent="-129015">
              <a:spcBef>
                <a:spcPts val="300"/>
              </a:spcBef>
              <a:buFont typeface="Wingdings"/>
              <a:buChar char="➢"/>
              <a:defRPr sz="1800"/>
            </a:pPr>
            <a:r>
              <a:rPr sz="1600"/>
              <a:t>Multiple threads within a process share the same data space with the main thread making for easier communication with each other. </a:t>
            </a:r>
            <a:endParaRPr sz="2800"/>
          </a:p>
          <a:p>
            <a:pPr lvl="1" marL="586215" indent="-129015">
              <a:spcBef>
                <a:spcPts val="300"/>
              </a:spcBef>
              <a:buFont typeface="Wingdings"/>
              <a:buChar char="➢"/>
              <a:defRPr sz="1800"/>
            </a:pPr>
            <a:r>
              <a:rPr sz="1600"/>
              <a:t>Threads do not require as much memory usage as processes. </a:t>
            </a:r>
            <a:endParaRPr sz="2800"/>
          </a:p>
          <a:p>
            <a:pPr lvl="0" marL="264582" indent="-264582">
              <a:spcBef>
                <a:spcPts val="400"/>
              </a:spcBef>
              <a:defRPr sz="1800"/>
            </a:pPr>
            <a:r>
              <a:rPr sz="2000"/>
              <a:t>Python has a Threading Module that provides high-level support for threads</a:t>
            </a:r>
          </a:p>
          <a:p>
            <a:pPr lvl="0" marL="264582" indent="-264582">
              <a:spcBef>
                <a:spcPts val="400"/>
              </a:spcBef>
              <a:defRPr sz="1800"/>
            </a:pPr>
            <a:r>
              <a:rPr sz="2000"/>
              <a:t>The threading module has a Thread class that implements threading </a:t>
            </a:r>
          </a:p>
          <a:p>
            <a:pPr lvl="0" marL="264582" indent="-264582">
              <a:spcBef>
                <a:spcPts val="400"/>
              </a:spcBef>
              <a:defRPr sz="1800"/>
            </a:pPr>
            <a:r>
              <a:rPr sz="2000"/>
              <a:t>We use the run() method from the Thread class which will execute the thread activity.</a:t>
            </a:r>
          </a:p>
        </p:txBody>
      </p:sp>
      <p:sp>
        <p:nvSpPr>
          <p:cNvPr id="596" name="Shape 59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Python Multithreaded Programming</a:t>
            </a:r>
          </a:p>
        </p:txBody>
      </p:sp>
      <p:sp>
        <p:nvSpPr>
          <p:cNvPr id="597" name="Shape 597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98" name="Shape 59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The Queue module allows you to create a new queue object that can hold a specific number of items. 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We use these following methods to control the Queue:</a:t>
            </a:r>
          </a:p>
          <a:p>
            <a:pPr lvl="1" marL="709183" indent="-251983">
              <a:spcBef>
                <a:spcPts val="400"/>
              </a:spcBef>
              <a:defRPr sz="1800"/>
            </a:pPr>
            <a:r>
              <a:rPr b="1" sz="2000"/>
              <a:t>put():</a:t>
            </a:r>
            <a:r>
              <a:rPr sz="2000"/>
              <a:t> adds items to a queue</a:t>
            </a:r>
            <a:endParaRPr sz="2800"/>
          </a:p>
          <a:p>
            <a:pPr lvl="1" marL="709183" indent="-251983">
              <a:spcBef>
                <a:spcPts val="400"/>
              </a:spcBef>
              <a:defRPr sz="1800"/>
            </a:pPr>
            <a:r>
              <a:rPr b="1" sz="2000"/>
              <a:t>empty():</a:t>
            </a:r>
            <a:r>
              <a:rPr sz="2000"/>
              <a:t> returns True if queue is empty; otherwise, False  </a:t>
            </a:r>
            <a:endParaRPr sz="2800"/>
          </a:p>
          <a:p>
            <a:pPr lvl="1" marL="709183" indent="-251983">
              <a:spcBef>
                <a:spcPts val="400"/>
              </a:spcBef>
              <a:defRPr sz="1800"/>
            </a:pPr>
            <a:r>
              <a:rPr b="1" sz="2000"/>
              <a:t>get()</a:t>
            </a:r>
            <a:r>
              <a:rPr sz="2000"/>
              <a:t>: removes and returns an item from the queue</a:t>
            </a:r>
          </a:p>
        </p:txBody>
      </p:sp>
      <p:sp>
        <p:nvSpPr>
          <p:cNvPr id="601" name="Shape 60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Python Multithreaded Queue</a:t>
            </a:r>
          </a:p>
        </p:txBody>
      </p:sp>
      <p:sp>
        <p:nvSpPr>
          <p:cNvPr id="602" name="Shape 602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03" name="Shape 60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body" idx="1"/>
          </p:nvPr>
        </p:nvSpPr>
        <p:spPr>
          <a:xfrm>
            <a:off x="341087" y="861059"/>
            <a:ext cx="8364764" cy="385858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Introduction: What is Supro?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Early Development / Initial Research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Building and Testing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New Features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Refactor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Conclusion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Acknowledgements</a:t>
            </a:r>
          </a:p>
        </p:txBody>
      </p:sp>
      <p:sp>
        <p:nvSpPr>
          <p:cNvPr id="506" name="Shape 50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07" name="Shape 507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08" name="Shape 50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Outline</a:t>
            </a:r>
          </a:p>
        </p:txBody>
      </p:sp>
      <p:pic>
        <p:nvPicPr>
          <p:cNvPr id="509" name="image4.png" descr="sup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5625" y="1844419"/>
            <a:ext cx="3796941" cy="2315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type="body" idx="1"/>
          </p:nvPr>
        </p:nvSpPr>
        <p:spPr>
          <a:xfrm>
            <a:off x="435201" y="914626"/>
            <a:ext cx="8364764" cy="375189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In Supro we have two queues that transfer messages between the front end and the back end.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b="1" sz="2400"/>
              <a:t>_supervisor_update_q: </a:t>
            </a:r>
            <a:r>
              <a:rPr sz="2400"/>
              <a:t>Adds the state and process info of a supervisor instance to the queue and sends it to the UI. 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b="1" sz="2400"/>
              <a:t>_messages_to_backend_q: </a:t>
            </a:r>
            <a:r>
              <a:rPr sz="2400"/>
              <a:t>Adds messages in the form of commands from the UI and sends it to the backend.</a:t>
            </a:r>
          </a:p>
        </p:txBody>
      </p:sp>
      <p:sp>
        <p:nvSpPr>
          <p:cNvPr id="606" name="Shape 60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Queue</a:t>
            </a:r>
          </a:p>
        </p:txBody>
      </p:sp>
      <p:sp>
        <p:nvSpPr>
          <p:cNvPr id="607" name="Shape 607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08" name="Shape 60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Supro classes that implement threading module:</a:t>
            </a:r>
          </a:p>
          <a:p>
            <a:pPr lvl="1" marL="709183" indent="-251983">
              <a:spcBef>
                <a:spcPts val="400"/>
              </a:spcBef>
              <a:defRPr sz="1800"/>
            </a:pPr>
            <a:r>
              <a:rPr b="1" sz="2000"/>
              <a:t>SuproProcessor – </a:t>
            </a:r>
            <a:r>
              <a:rPr sz="2000"/>
              <a:t>maintains a connection between supervisor on a single machine and Supro. </a:t>
            </a:r>
            <a:endParaRPr sz="2800"/>
          </a:p>
          <a:p>
            <a:pPr lvl="2" marL="1095022" indent="-18062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Connect to supervisor if connection has not yet been made or is lost</a:t>
            </a:r>
            <a:endParaRPr sz="2400"/>
          </a:p>
          <a:p>
            <a:pPr lvl="2" marL="1095022" indent="-18062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Send supervisor status updates to the UI</a:t>
            </a:r>
            <a:endParaRPr sz="2400"/>
          </a:p>
          <a:p>
            <a:pPr lvl="2" marL="1095022" indent="-18062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Report a loss of connection to the UI if unable to reach supervisor</a:t>
            </a:r>
            <a:endParaRPr sz="2400"/>
          </a:p>
          <a:p>
            <a:pPr lvl="1" marL="816729" indent="-302379">
              <a:spcBef>
                <a:spcPts val="400"/>
              </a:spcBef>
              <a:defRPr sz="1800"/>
            </a:pPr>
            <a:r>
              <a:rPr b="1" sz="2000"/>
              <a:t>SuproSwarm</a:t>
            </a:r>
            <a:r>
              <a:rPr sz="2000"/>
              <a:t> – creates and manages all ‘swarm entities’.</a:t>
            </a:r>
            <a:endParaRPr sz="2800"/>
          </a:p>
          <a:p>
            <a:pPr lvl="2" marL="1095022" indent="-18062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Get next message from UI and process its command</a:t>
            </a:r>
            <a:endParaRPr sz="2400"/>
          </a:p>
          <a:p>
            <a:pPr lvl="2" marL="1095022" indent="-18062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See if any processor threads have crashed and restart them if they have</a:t>
            </a:r>
            <a:endParaRPr sz="2400"/>
          </a:p>
          <a:p>
            <a:pPr lvl="2" marL="1095022" indent="-18062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Execute command on appropriate swarm entity</a:t>
            </a:r>
            <a:endParaRPr sz="2400"/>
          </a:p>
          <a:p>
            <a:pPr lvl="2" marL="1095022" indent="-18062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Broadcast swarm status updates</a:t>
            </a:r>
          </a:p>
        </p:txBody>
      </p:sp>
      <p:sp>
        <p:nvSpPr>
          <p:cNvPr id="611" name="Shape 61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Multithreading</a:t>
            </a:r>
          </a:p>
        </p:txBody>
      </p:sp>
      <p:sp>
        <p:nvSpPr>
          <p:cNvPr id="612" name="Shape 612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13" name="Shape 61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When exchanging data between a browser and a server, the data can only be text. 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b="1" sz="2400"/>
              <a:t>Sending Data: </a:t>
            </a:r>
            <a:r>
              <a:rPr sz="2400"/>
              <a:t>JavaScript objects can be converted into JSON to be sent to the server. 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b="1" sz="2400"/>
              <a:t>Receiving Data:</a:t>
            </a:r>
            <a:r>
              <a:rPr sz="2400"/>
              <a:t> JSON received from the server can be converted into JavaScript objects. 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Since JSON format is text only, it can be easily sent to and from a server, and used as a data format by any programming language.</a:t>
            </a:r>
          </a:p>
        </p:txBody>
      </p:sp>
      <p:sp>
        <p:nvSpPr>
          <p:cNvPr id="616" name="Shape 61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JSON</a:t>
            </a:r>
          </a:p>
        </p:txBody>
      </p:sp>
      <p:sp>
        <p:nvSpPr>
          <p:cNvPr id="617" name="Shape 617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18" name="Shape 61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type="body" idx="1"/>
          </p:nvPr>
        </p:nvSpPr>
        <p:spPr>
          <a:xfrm>
            <a:off x="341086" y="967738"/>
            <a:ext cx="5008157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This is the update message in JSON format that is sent to the UI by each supervisor instance.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The message includes supervisor state and process information.</a:t>
            </a:r>
          </a:p>
        </p:txBody>
      </p:sp>
      <p:sp>
        <p:nvSpPr>
          <p:cNvPr id="621" name="Shape 62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JSON</a:t>
            </a:r>
          </a:p>
        </p:txBody>
      </p:sp>
      <p:sp>
        <p:nvSpPr>
          <p:cNvPr id="622" name="Shape 622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23" name="Shape 62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24" name="image10.png" descr="update_mess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3540" y="394068"/>
            <a:ext cx="3242313" cy="4412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First version of the backend (Websocket Class)</a:t>
            </a:r>
          </a:p>
          <a:p>
            <a:pPr lvl="0" marL="457200" indent="-457200">
              <a:defRPr sz="1800"/>
            </a:pPr>
            <a:r>
              <a:rPr sz="2400"/>
              <a:t>Incorporating the front end</a:t>
            </a:r>
          </a:p>
          <a:p>
            <a:pPr lvl="0" marL="457200" indent="-457200">
              <a:defRPr sz="1800"/>
            </a:pPr>
            <a:r>
              <a:rPr sz="2400"/>
              <a:t>Building RPMs</a:t>
            </a:r>
          </a:p>
        </p:txBody>
      </p:sp>
      <p:sp>
        <p:nvSpPr>
          <p:cNvPr id="627" name="Shape 62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Building and Testing</a:t>
            </a:r>
          </a:p>
        </p:txBody>
      </p:sp>
      <p:sp>
        <p:nvSpPr>
          <p:cNvPr id="628" name="Shape 628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29" name="Shape 62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30" name="image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475" y="2320843"/>
            <a:ext cx="3416549" cy="1929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First WebSocket Class</a:t>
            </a:r>
          </a:p>
        </p:txBody>
      </p:sp>
      <p:sp>
        <p:nvSpPr>
          <p:cNvPr id="633" name="Shape 633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34" name="Shape 634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35" name="image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933" y="930611"/>
            <a:ext cx="7431300" cy="3650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When a new web session is opened, the UI needs a swarm model to render a dashboard for each boat in the swarm.</a:t>
            </a:r>
          </a:p>
          <a:p>
            <a:pPr lvl="0" marL="0" indent="0">
              <a:buSzTx/>
              <a:buNone/>
              <a:defRPr sz="1800"/>
            </a:pPr>
            <a:endParaRPr sz="2400"/>
          </a:p>
          <a:p>
            <a:pPr lvl="0" marL="457200" indent="-457200">
              <a:defRPr sz="1800"/>
            </a:pPr>
            <a:r>
              <a:rPr sz="2400"/>
              <a:t>Messages coming from the UI could be different types of commands. These each needed to be parsed and executed correctly by the backend. </a:t>
            </a:r>
          </a:p>
        </p:txBody>
      </p:sp>
      <p:sp>
        <p:nvSpPr>
          <p:cNvPr id="638" name="Shape 638"/>
          <p:cNvSpPr/>
          <p:nvPr>
            <p:ph type="title"/>
          </p:nvPr>
        </p:nvSpPr>
        <p:spPr>
          <a:xfrm>
            <a:off x="226863" y="256457"/>
            <a:ext cx="8593212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Incorporating the Front-end</a:t>
            </a:r>
          </a:p>
        </p:txBody>
      </p:sp>
      <p:sp>
        <p:nvSpPr>
          <p:cNvPr id="639" name="Shape 639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40" name="Shape 640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body" idx="1"/>
          </p:nvPr>
        </p:nvSpPr>
        <p:spPr>
          <a:xfrm>
            <a:off x="341086" y="967738"/>
            <a:ext cx="4394975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429768">
              <a:buSzTx/>
              <a:buNone/>
              <a:defRPr sz="1800"/>
            </a:pPr>
            <a:r>
              <a:rPr sz="2200"/>
              <a:t>Once our first version was tested, we created an RPM and released it for use. </a:t>
            </a:r>
          </a:p>
          <a:p>
            <a:pPr lvl="0" marL="337893" indent="-337893" defTabSz="429768">
              <a:buFontTx/>
              <a:defRPr sz="1800"/>
            </a:pPr>
            <a:r>
              <a:rPr sz="2200"/>
              <a:t>RPM stands for "Redhat Package Manager"</a:t>
            </a:r>
          </a:p>
          <a:p>
            <a:pPr lvl="0" marL="337893" indent="-337893" defTabSz="429768">
              <a:buFontTx/>
              <a:defRPr sz="1800"/>
            </a:pPr>
            <a:r>
              <a:rPr sz="2200"/>
              <a:t>Easy way to install and update programs on Linux</a:t>
            </a:r>
          </a:p>
          <a:p>
            <a:pPr lvl="0" marL="337893" indent="-337893" defTabSz="429768">
              <a:buFontTx/>
              <a:defRPr sz="1800"/>
            </a:pPr>
            <a:r>
              <a:rPr sz="2200"/>
              <a:t>Once a new feature is tested, we build and release a new RPM</a:t>
            </a:r>
          </a:p>
        </p:txBody>
      </p:sp>
      <p:sp>
        <p:nvSpPr>
          <p:cNvPr id="643" name="Shape 64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Building RPMs</a:t>
            </a:r>
          </a:p>
        </p:txBody>
      </p:sp>
      <p:sp>
        <p:nvSpPr>
          <p:cNvPr id="644" name="Shape 644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45" name="Shape 645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46" name="image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276" y="1340966"/>
            <a:ext cx="3712527" cy="2461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Stop/Start/Restart All Buttons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Logging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Testbed Support</a:t>
            </a:r>
          </a:p>
          <a:p>
            <a:pPr lvl="0" marL="457200" indent="-457200">
              <a:spcBef>
                <a:spcPts val="500"/>
              </a:spcBef>
              <a:defRPr sz="1800"/>
            </a:pPr>
            <a:r>
              <a:rPr sz="2400"/>
              <a:t>Exception Handling</a:t>
            </a:r>
          </a:p>
        </p:txBody>
      </p:sp>
      <p:sp>
        <p:nvSpPr>
          <p:cNvPr id="649" name="Shape 649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New Features</a:t>
            </a:r>
          </a:p>
        </p:txBody>
      </p:sp>
      <p:sp>
        <p:nvSpPr>
          <p:cNvPr id="650" name="Shape 650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51" name="Shape 651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52" name="image14.jpeg" descr="updat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5400" y="971550"/>
            <a:ext cx="3451860" cy="287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Implemented functions to stop, start, and restart all processes specified in the config file. </a:t>
            </a:r>
          </a:p>
          <a:p>
            <a:pPr lvl="0">
              <a:defRPr sz="1800"/>
            </a:pPr>
            <a:r>
              <a:rPr sz="2400"/>
              <a:t>Buttons were added on the UI to send commands for backend to call the appropriate supervisor XML-RPC methods.</a:t>
            </a:r>
          </a:p>
          <a:p>
            <a:pPr lvl="1" marL="683984" indent="-226784">
              <a:buFont typeface="Wingdings"/>
              <a:buChar char="➢"/>
              <a:defRPr sz="1800"/>
            </a:pPr>
            <a:r>
              <a:rPr sz="2000"/>
              <a:t>startAllProcesses(wait=True)</a:t>
            </a:r>
          </a:p>
          <a:p>
            <a:pPr lvl="1" marL="683984" indent="-226784">
              <a:buFont typeface="Wingdings"/>
              <a:buChar char="➢"/>
              <a:defRPr sz="1800"/>
            </a:pPr>
            <a:r>
              <a:rPr sz="2000"/>
              <a:t>stopAllProcesses(wait=True)</a:t>
            </a:r>
          </a:p>
          <a:p>
            <a:pPr lvl="2" marL="1049866" indent="-135466">
              <a:defRPr sz="1800"/>
            </a:pPr>
            <a:r>
              <a:rPr b="1" sz="1600"/>
              <a:t>wait</a:t>
            </a:r>
            <a:r>
              <a:rPr sz="1600"/>
              <a:t> – Boolean: waits for each process to be fully started or stopped.</a:t>
            </a:r>
          </a:p>
          <a:p>
            <a:pPr lvl="2" marL="1049866" indent="-135466">
              <a:defRPr sz="1800"/>
            </a:pPr>
            <a:r>
              <a:rPr sz="1600"/>
              <a:t>Restarting all processes is a combination of the two.</a:t>
            </a:r>
          </a:p>
        </p:txBody>
      </p:sp>
      <p:sp>
        <p:nvSpPr>
          <p:cNvPr id="655" name="Shape 65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Stop/Start/Restart All</a:t>
            </a:r>
          </a:p>
        </p:txBody>
      </p:sp>
      <p:sp>
        <p:nvSpPr>
          <p:cNvPr id="656" name="Shape 656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57" name="Shape 65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body" idx="1"/>
          </p:nvPr>
        </p:nvSpPr>
        <p:spPr>
          <a:xfrm>
            <a:off x="435201" y="650081"/>
            <a:ext cx="3530629" cy="449153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448055">
              <a:spcBef>
                <a:spcPts val="400"/>
              </a:spcBef>
              <a:buSzTx/>
              <a:buFontTx/>
              <a:buNone/>
              <a:defRPr sz="1800"/>
            </a:pPr>
            <a:r>
              <a:rPr b="1" sz="2352"/>
              <a:t>Prism </a:t>
            </a:r>
            <a:r>
              <a:rPr sz="2352"/>
              <a:t>- a software developed at JPL that allows for visualization software to connect to autonomous boats.</a:t>
            </a:r>
            <a:endParaRPr sz="2352"/>
          </a:p>
          <a:p>
            <a:pPr lvl="0" marL="0" indent="0" defTabSz="448055">
              <a:spcBef>
                <a:spcPts val="400"/>
              </a:spcBef>
              <a:buSzTx/>
              <a:buFontTx/>
              <a:buNone/>
              <a:defRPr sz="1800"/>
            </a:pPr>
            <a:r>
              <a:rPr b="1" sz="2352"/>
              <a:t>Supervisor </a:t>
            </a:r>
            <a:r>
              <a:rPr sz="2352"/>
              <a:t>- an open source process management software.</a:t>
            </a:r>
            <a:endParaRPr sz="2352"/>
          </a:p>
          <a:p>
            <a:pPr lvl="0" marL="0" indent="0" defTabSz="448055">
              <a:spcBef>
                <a:spcPts val="400"/>
              </a:spcBef>
              <a:buSzTx/>
              <a:buFontTx/>
              <a:buNone/>
              <a:defRPr sz="1800"/>
            </a:pPr>
            <a:r>
              <a:rPr b="1" sz="2352"/>
              <a:t>Supro</a:t>
            </a:r>
            <a:r>
              <a:rPr sz="2352"/>
              <a:t> -</a:t>
            </a:r>
            <a:r>
              <a:rPr b="1" sz="2352"/>
              <a:t> </a:t>
            </a:r>
            <a:r>
              <a:rPr sz="2352"/>
              <a:t>a Prism-plugin; </a:t>
            </a:r>
            <a:endParaRPr sz="2352"/>
          </a:p>
          <a:p>
            <a:pPr lvl="0" marL="0" indent="0" defTabSz="448055">
              <a:spcBef>
                <a:spcPts val="400"/>
              </a:spcBef>
              <a:buSzTx/>
              <a:buFontTx/>
              <a:buNone/>
              <a:defRPr sz="1800"/>
            </a:pPr>
            <a:r>
              <a:rPr sz="2352"/>
              <a:t>real-time Supervisor dashboard.</a:t>
            </a:r>
            <a:endParaRPr sz="2352"/>
          </a:p>
        </p:txBody>
      </p:sp>
      <p:sp>
        <p:nvSpPr>
          <p:cNvPr id="512" name="Shape 51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Introduction to Supro</a:t>
            </a:r>
          </a:p>
        </p:txBody>
      </p:sp>
      <p:sp>
        <p:nvSpPr>
          <p:cNvPr id="513" name="Shape 51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14" name="Shape 514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pic>
        <p:nvPicPr>
          <p:cNvPr id="515" name="Screen Shot 2017-05-23 at 3.47.0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0095" y="402562"/>
            <a:ext cx="4855195" cy="4338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Logging is a means of tracking events that happens when some software runs. </a:t>
            </a:r>
          </a:p>
          <a:p>
            <a:pPr lvl="0">
              <a:defRPr sz="1800"/>
            </a:pPr>
            <a:r>
              <a:rPr sz="2400"/>
              <a:t>The software’s developer adds logging calls to their code to indicate that certain events have occurred. </a:t>
            </a:r>
          </a:p>
          <a:p>
            <a:pPr lvl="0">
              <a:defRPr sz="1800"/>
            </a:pPr>
            <a:r>
              <a:rPr sz="2400"/>
              <a:t>Allows developers to format log records to include additional information such as date/time, user, etc. </a:t>
            </a:r>
          </a:p>
          <a:p>
            <a:pPr lvl="0">
              <a:defRPr sz="1800"/>
            </a:pPr>
            <a:r>
              <a:rPr sz="2400"/>
              <a:t>Developers assign level of severity to events</a:t>
            </a:r>
          </a:p>
        </p:txBody>
      </p:sp>
      <p:sp>
        <p:nvSpPr>
          <p:cNvPr id="660" name="Shape 66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Logging</a:t>
            </a:r>
          </a:p>
        </p:txBody>
      </p:sp>
      <p:sp>
        <p:nvSpPr>
          <p:cNvPr id="661" name="Shape 661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62" name="Shape 66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body" idx="1"/>
          </p:nvPr>
        </p:nvSpPr>
        <p:spPr>
          <a:xfrm>
            <a:off x="341086" y="967738"/>
            <a:ext cx="4002316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152400" indent="-152400">
              <a:lnSpc>
                <a:spcPct val="90000"/>
              </a:lnSpc>
              <a:defRPr sz="1800"/>
            </a:pPr>
            <a:r>
              <a:rPr sz="1600"/>
              <a:t>Log records formatted to include date/time, user, and level name along with the message. </a:t>
            </a:r>
          </a:p>
          <a:p>
            <a:pPr lvl="0" marL="152400" indent="-152400">
              <a:lnSpc>
                <a:spcPct val="90000"/>
              </a:lnSpc>
              <a:defRPr sz="1800"/>
            </a:pPr>
            <a:r>
              <a:rPr sz="1600"/>
              <a:t>Log records stored into a file called “output.log”</a:t>
            </a:r>
          </a:p>
          <a:p>
            <a:pPr lvl="0" marL="152400" indent="-152400">
              <a:lnSpc>
                <a:spcPct val="90000"/>
              </a:lnSpc>
              <a:defRPr sz="1800"/>
            </a:pPr>
            <a:r>
              <a:rPr sz="1600"/>
              <a:t>Errors are stored into a file called “error.log”</a:t>
            </a:r>
          </a:p>
          <a:p>
            <a:pPr lvl="0" marL="152400" indent="-152400">
              <a:lnSpc>
                <a:spcPct val="90000"/>
              </a:lnSpc>
              <a:defRPr sz="1800"/>
            </a:pPr>
            <a:r>
              <a:rPr sz="1600"/>
              <a:t>Debug level log records used to let us know if messages are being sent, opening and closing of connections, and if threads are still running. </a:t>
            </a:r>
          </a:p>
          <a:p>
            <a:pPr lvl="0" marL="152400" indent="-152400">
              <a:lnSpc>
                <a:spcPct val="90000"/>
              </a:lnSpc>
              <a:defRPr sz="1800"/>
            </a:pPr>
            <a:r>
              <a:rPr sz="1600"/>
              <a:t>Error/Exception level log records let us know if commands aren’t working correctly and if threads crashed.</a:t>
            </a:r>
          </a:p>
        </p:txBody>
      </p:sp>
      <p:sp>
        <p:nvSpPr>
          <p:cNvPr id="665" name="Shape 66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Logging</a:t>
            </a:r>
          </a:p>
        </p:txBody>
      </p:sp>
      <p:sp>
        <p:nvSpPr>
          <p:cNvPr id="666" name="Shape 666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667" name="Shape 66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68" name="image15.png" descr="output_lo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819150"/>
            <a:ext cx="4573217" cy="3820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Implemented support for multiple testbeds of boats. </a:t>
            </a:r>
          </a:p>
          <a:p>
            <a:pPr lvl="0">
              <a:defRPr sz="1800"/>
            </a:pPr>
            <a:r>
              <a:rPr sz="2400"/>
              <a:t>Reformatted messages being sent to the front end to include an extra layer for testbeds. </a:t>
            </a:r>
          </a:p>
          <a:p>
            <a:pPr lvl="0">
              <a:defRPr sz="1800"/>
            </a:pPr>
            <a:r>
              <a:rPr sz="2400"/>
              <a:t>UI updated to support multiple testbeds</a:t>
            </a:r>
          </a:p>
          <a:p>
            <a:pPr lvl="1" marL="683984" indent="-226784">
              <a:buFont typeface="Wingdings"/>
              <a:buChar char="➢"/>
              <a:defRPr sz="1800"/>
            </a:pPr>
            <a:r>
              <a:rPr sz="2000"/>
              <a:t>Testbeds separated by name</a:t>
            </a:r>
          </a:p>
          <a:p>
            <a:pPr lvl="1" marL="683984" indent="-226784">
              <a:buFont typeface="Wingdings"/>
              <a:buChar char="➢"/>
              <a:defRPr sz="1800"/>
            </a:pPr>
            <a:r>
              <a:rPr sz="2000"/>
              <a:t>All vehicles within a testbed have a matching color.</a:t>
            </a:r>
          </a:p>
          <a:p>
            <a:pPr lvl="1" marL="683984" indent="-226784">
              <a:buFont typeface="Wingdings"/>
              <a:buChar char="➢"/>
              <a:defRPr sz="1800"/>
            </a:pPr>
            <a:r>
              <a:rPr sz="2000"/>
              <a:t>Buttons to start/stop/restart all processes within a testbed. </a:t>
            </a:r>
          </a:p>
        </p:txBody>
      </p:sp>
      <p:sp>
        <p:nvSpPr>
          <p:cNvPr id="671" name="Shape 67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Testbeds</a:t>
            </a:r>
          </a:p>
        </p:txBody>
      </p:sp>
      <p:sp>
        <p:nvSpPr>
          <p:cNvPr id="672" name="Shape 672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73" name="Shape 67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Testbeds</a:t>
            </a:r>
          </a:p>
        </p:txBody>
      </p:sp>
      <p:sp>
        <p:nvSpPr>
          <p:cNvPr id="676" name="Shape 676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677" name="Shape 67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78" name="image16.png" descr="testbe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324" y="865781"/>
            <a:ext cx="6989352" cy="3780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b="1" sz="2400"/>
              <a:t>Try clause – </a:t>
            </a:r>
            <a:r>
              <a:rPr sz="2400"/>
              <a:t>Completes execution of all code within the clause if no exception occurs.</a:t>
            </a:r>
          </a:p>
          <a:p>
            <a:pPr lvl="0">
              <a:defRPr sz="1800"/>
            </a:pPr>
            <a:r>
              <a:rPr b="1" sz="2400"/>
              <a:t>Except clause – </a:t>
            </a:r>
            <a:r>
              <a:rPr sz="2400"/>
              <a:t>If exception occurs, skip try clause and execute except clause.</a:t>
            </a:r>
          </a:p>
          <a:p>
            <a:pPr lvl="0">
              <a:defRPr sz="1800"/>
            </a:pPr>
            <a:r>
              <a:rPr sz="2400"/>
              <a:t>We have try and except clauses for each supervisor XML-RPC method.</a:t>
            </a:r>
          </a:p>
          <a:p>
            <a:pPr lvl="0">
              <a:defRPr sz="1800"/>
            </a:pPr>
            <a:r>
              <a:rPr sz="2400"/>
              <a:t>This prevents threads from crashing when an error occurs. </a:t>
            </a:r>
          </a:p>
          <a:p>
            <a:pPr lvl="0">
              <a:defRPr sz="1800"/>
            </a:pPr>
            <a:r>
              <a:rPr sz="2400"/>
              <a:t>Log what exception occurred and on what thread.</a:t>
            </a:r>
          </a:p>
        </p:txBody>
      </p:sp>
      <p:sp>
        <p:nvSpPr>
          <p:cNvPr id="681" name="Shape 68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Exception Handling</a:t>
            </a:r>
          </a:p>
        </p:txBody>
      </p:sp>
      <p:sp>
        <p:nvSpPr>
          <p:cNvPr id="682" name="Shape 682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683" name="Shape 68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body" idx="1"/>
          </p:nvPr>
        </p:nvSpPr>
        <p:spPr>
          <a:xfrm>
            <a:off x="341086" y="967738"/>
            <a:ext cx="396823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Too many new features</a:t>
            </a:r>
          </a:p>
          <a:p>
            <a:pPr lvl="0" marL="457200" indent="-457200">
              <a:defRPr sz="1800"/>
            </a:pPr>
            <a:r>
              <a:rPr sz="2400"/>
              <a:t>Poor ad hoc approach</a:t>
            </a:r>
          </a:p>
          <a:p>
            <a:pPr lvl="0" marL="457200" indent="-457200">
              <a:defRPr sz="1800"/>
            </a:pPr>
            <a:r>
              <a:rPr sz="2400"/>
              <a:t>Unclear function/variable/class names</a:t>
            </a:r>
          </a:p>
          <a:p>
            <a:pPr lvl="0" marL="457200" indent="-457200">
              <a:defRPr sz="1800"/>
            </a:pPr>
            <a:r>
              <a:rPr sz="2400"/>
              <a:t>Inconsistent naming conventions</a:t>
            </a:r>
          </a:p>
          <a:p>
            <a:pPr lvl="0" marL="457200" indent="-457200">
              <a:defRPr sz="1800"/>
            </a:pPr>
            <a:r>
              <a:rPr sz="2400"/>
              <a:t>Redundant imports</a:t>
            </a:r>
          </a:p>
          <a:p>
            <a:pPr lvl="0" marL="457200" indent="-457200">
              <a:defRPr sz="1800"/>
            </a:pPr>
            <a:r>
              <a:rPr sz="2400"/>
              <a:t>Deprecated components</a:t>
            </a:r>
          </a:p>
        </p:txBody>
      </p:sp>
      <p:sp>
        <p:nvSpPr>
          <p:cNvPr id="686" name="Shape 68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Refactor</a:t>
            </a:r>
          </a:p>
        </p:txBody>
      </p:sp>
      <p:sp>
        <p:nvSpPr>
          <p:cNvPr id="687" name="Shape 687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88" name="Shape 68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89" name="image17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8114" y="478821"/>
            <a:ext cx="4382740" cy="4185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Hierarchical Structure</a:t>
            </a:r>
          </a:p>
        </p:txBody>
      </p:sp>
      <p:sp>
        <p:nvSpPr>
          <p:cNvPr id="692" name="Shape 692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93" name="Shape 69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694" name="Shape 694"/>
          <p:cNvSpPr/>
          <p:nvPr/>
        </p:nvSpPr>
        <p:spPr>
          <a:xfrm>
            <a:off x="2267736" y="1037519"/>
            <a:ext cx="4911294" cy="3101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Swarm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1" sz="3000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Testbed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Boat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Processor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type="body" idx="1"/>
          </p:nvPr>
        </p:nvSpPr>
        <p:spPr>
          <a:xfrm>
            <a:off x="341086" y="967738"/>
            <a:ext cx="4115375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algn="ctr">
              <a:buSzTx/>
              <a:buNone/>
              <a:defRPr sz="1800"/>
            </a:pPr>
            <a:r>
              <a:rPr sz="2400" u="sng"/>
              <a:t>Old</a:t>
            </a:r>
          </a:p>
          <a:p>
            <a:pPr lvl="0" marL="457200" indent="-457200">
              <a:defRPr sz="1800"/>
            </a:pPr>
            <a:r>
              <a:rPr sz="2400"/>
              <a:t>Our first version of a WebSocket class managed 2 message queues for each instance of supervisor.</a:t>
            </a:r>
          </a:p>
          <a:p>
            <a:pPr lvl="0" marL="457200" indent="-457200">
              <a:defRPr sz="1800"/>
            </a:pPr>
            <a:r>
              <a:rPr sz="2400"/>
              <a:t> This class also ran its own thread, relaying messages and commands between the front and back ends.</a:t>
            </a:r>
          </a:p>
        </p:txBody>
      </p:sp>
      <p:sp>
        <p:nvSpPr>
          <p:cNvPr id="697" name="Shape 69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Changing the web_socket class</a:t>
            </a:r>
          </a:p>
        </p:txBody>
      </p:sp>
      <p:sp>
        <p:nvSpPr>
          <p:cNvPr id="698" name="Shape 698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99" name="Shape 69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700" name="Shape 700"/>
          <p:cNvSpPr/>
          <p:nvPr/>
        </p:nvSpPr>
        <p:spPr>
          <a:xfrm>
            <a:off x="4608286" y="967738"/>
            <a:ext cx="4115373" cy="375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ctr">
              <a:spcBef>
                <a:spcPts val="700"/>
              </a:spcBef>
            </a:pPr>
            <a:r>
              <a:rPr sz="2400" u="sng">
                <a:latin typeface="Arial"/>
                <a:ea typeface="Arial"/>
                <a:cs typeface="Arial"/>
                <a:sym typeface="Arial"/>
              </a:rPr>
              <a:t>New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marL="457200" indent="-4572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Only manages </a:t>
            </a:r>
            <a:r>
              <a:rPr b="1" sz="2400">
                <a:latin typeface="Arial"/>
                <a:ea typeface="Arial"/>
                <a:cs typeface="Arial"/>
                <a:sym typeface="Arial"/>
              </a:rPr>
              <a:t>messages_to_backend_q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lvl="0" marL="457200" indent="-4572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Thread to execute commands from the front end now belongs to </a:t>
            </a:r>
            <a:r>
              <a:rPr b="1" sz="2400">
                <a:latin typeface="Arial"/>
                <a:ea typeface="Arial"/>
                <a:cs typeface="Arial"/>
                <a:sym typeface="Arial"/>
              </a:rPr>
              <a:t>Swarm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 class.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marL="457200" indent="-4572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Much simpler</a:t>
            </a:r>
          </a:p>
        </p:txBody>
      </p:sp>
      <p:sp>
        <p:nvSpPr>
          <p:cNvPr id="701" name="Shape 701"/>
          <p:cNvSpPr/>
          <p:nvPr/>
        </p:nvSpPr>
        <p:spPr>
          <a:xfrm flipH="1" flipV="1">
            <a:off x="4454028" y="949523"/>
            <a:ext cx="3" cy="3788334"/>
          </a:xfrm>
          <a:prstGeom prst="line">
            <a:avLst/>
          </a:prstGeom>
          <a:ln w="25400">
            <a:solidFill>
              <a:srgbClr val="32373B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/>
            </a:pP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body" idx="1"/>
          </p:nvPr>
        </p:nvSpPr>
        <p:spPr>
          <a:xfrm>
            <a:off x="341086" y="967738"/>
            <a:ext cx="3441283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Clear and concise names</a:t>
            </a:r>
          </a:p>
          <a:p>
            <a:pPr lvl="0" marL="457200" indent="-457200">
              <a:defRPr sz="1800"/>
            </a:pPr>
            <a:r>
              <a:rPr sz="2400"/>
              <a:t>Neat and short functions</a:t>
            </a:r>
          </a:p>
          <a:p>
            <a:pPr lvl="0" marL="457200" indent="-457200">
              <a:defRPr sz="1800"/>
            </a:pPr>
            <a:r>
              <a:rPr sz="2400"/>
              <a:t>Consistency</a:t>
            </a:r>
          </a:p>
          <a:p>
            <a:pPr lvl="0" marL="457200" indent="-457200">
              <a:defRPr sz="1800"/>
            </a:pPr>
            <a:r>
              <a:rPr sz="2400"/>
              <a:t>Generality</a:t>
            </a:r>
          </a:p>
          <a:p>
            <a:pPr lvl="0" marL="457200" indent="-457200">
              <a:defRPr sz="1800"/>
            </a:pPr>
            <a:r>
              <a:rPr sz="2400"/>
              <a:t>Function Table (instead of if-else)</a:t>
            </a:r>
          </a:p>
        </p:txBody>
      </p:sp>
      <p:sp>
        <p:nvSpPr>
          <p:cNvPr id="704" name="Shape 70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Cleaning up the code</a:t>
            </a:r>
          </a:p>
        </p:txBody>
      </p:sp>
      <p:sp>
        <p:nvSpPr>
          <p:cNvPr id="705" name="Shape 705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706" name="Shape 70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Pylint</a:t>
            </a:r>
          </a:p>
          <a:p>
            <a:pPr lvl="0" marL="457200" indent="-457200">
              <a:defRPr sz="1800"/>
            </a:pPr>
            <a:r>
              <a:rPr sz="2400"/>
              <a:t>Docstring</a:t>
            </a:r>
          </a:p>
          <a:p>
            <a:pPr lvl="0" marL="457200" indent="-457200">
              <a:defRPr sz="1800"/>
            </a:pPr>
            <a:r>
              <a:rPr sz="2400"/>
              <a:t>Pydoc</a:t>
            </a:r>
          </a:p>
        </p:txBody>
      </p:sp>
      <p:sp>
        <p:nvSpPr>
          <p:cNvPr id="709" name="Shape 709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Documentation</a:t>
            </a:r>
          </a:p>
        </p:txBody>
      </p:sp>
      <p:sp>
        <p:nvSpPr>
          <p:cNvPr id="710" name="Shape 710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711" name="Shape 711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712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1790" y="516082"/>
            <a:ext cx="5143659" cy="411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title"/>
          </p:nvPr>
        </p:nvSpPr>
        <p:spPr>
          <a:xfrm>
            <a:off x="201361" y="172938"/>
            <a:ext cx="2550196" cy="46688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Supro Plugin</a:t>
            </a:r>
            <a:endParaRPr b="1" sz="2400"/>
          </a:p>
          <a:p>
            <a:pPr lvl="0">
              <a:defRPr b="0" sz="1800"/>
            </a:pPr>
            <a:endParaRPr b="1" sz="2400"/>
          </a:p>
          <a:p>
            <a:pPr lvl="0" marL="240631" indent="-240631">
              <a:buSzPct val="100000"/>
              <a:defRPr b="0" sz="1800"/>
            </a:pPr>
            <a:r>
              <a:rPr sz="2000"/>
              <a:t>Communicates with </a:t>
            </a:r>
            <a:r>
              <a:rPr b="1" sz="2000"/>
              <a:t>Supervisor </a:t>
            </a:r>
            <a:r>
              <a:rPr sz="2000"/>
              <a:t>via XML-RPC</a:t>
            </a:r>
            <a:endParaRPr sz="2000"/>
          </a:p>
          <a:p>
            <a:pPr lvl="0">
              <a:defRPr b="0" sz="1800"/>
            </a:pPr>
            <a:endParaRPr sz="2000"/>
          </a:p>
          <a:p>
            <a:pPr lvl="0" marL="240631" indent="-240631">
              <a:buSzPct val="100000"/>
              <a:defRPr b="0" sz="1800"/>
            </a:pPr>
            <a:r>
              <a:rPr sz="2000"/>
              <a:t>Monitors process status and reports it to frontend</a:t>
            </a:r>
            <a:endParaRPr sz="2000"/>
          </a:p>
          <a:p>
            <a:pPr lvl="0">
              <a:defRPr b="0" sz="1800"/>
            </a:pPr>
            <a:endParaRPr sz="2000"/>
          </a:p>
          <a:p>
            <a:pPr lvl="0" marL="200526" indent="-200526">
              <a:buSzPct val="100000"/>
              <a:defRPr b="0" sz="1800"/>
            </a:pPr>
            <a:r>
              <a:rPr sz="2000"/>
              <a:t>Executes commands from the frontend on processors running </a:t>
            </a:r>
            <a:r>
              <a:rPr b="1" sz="2000"/>
              <a:t>Supervisor</a:t>
            </a:r>
          </a:p>
        </p:txBody>
      </p:sp>
      <p:pic>
        <p:nvPicPr>
          <p:cNvPr id="518" name="Screen Shot 2017-05-23 at 3.51.0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838" y="276548"/>
            <a:ext cx="6544292" cy="4461644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hape 51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20" name="Shape 520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l">
              <a:defRPr sz="13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Conclusion</a:t>
            </a:r>
          </a:p>
        </p:txBody>
      </p:sp>
      <p:sp>
        <p:nvSpPr>
          <p:cNvPr id="715" name="Shape 715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716" name="Shape 71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717" name="image20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870" y="660309"/>
            <a:ext cx="3272260" cy="3822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Multithreaded Programming</a:t>
            </a:r>
          </a:p>
          <a:p>
            <a:pPr lvl="0">
              <a:defRPr sz="1800"/>
            </a:pPr>
            <a:r>
              <a:rPr sz="2400"/>
              <a:t>JSON</a:t>
            </a:r>
          </a:p>
          <a:p>
            <a:pPr lvl="0">
              <a:defRPr sz="1800"/>
            </a:pPr>
            <a:r>
              <a:rPr sz="2400"/>
              <a:t>WebSockets</a:t>
            </a:r>
          </a:p>
          <a:p>
            <a:pPr lvl="0">
              <a:defRPr sz="1800"/>
            </a:pPr>
            <a:r>
              <a:rPr sz="2400"/>
              <a:t>Logging</a:t>
            </a:r>
          </a:p>
          <a:p>
            <a:pPr lvl="0">
              <a:defRPr sz="1800"/>
            </a:pPr>
            <a:r>
              <a:rPr sz="2400"/>
              <a:t>The importance of source control</a:t>
            </a:r>
          </a:p>
          <a:p>
            <a:pPr lvl="0">
              <a:defRPr sz="1800"/>
            </a:pPr>
            <a:r>
              <a:rPr sz="2400"/>
              <a:t>Work Ethic</a:t>
            </a:r>
          </a:p>
          <a:p>
            <a:pPr lvl="0">
              <a:defRPr sz="1800"/>
            </a:pPr>
            <a:r>
              <a:rPr sz="2400"/>
              <a:t>Teamwork</a:t>
            </a:r>
          </a:p>
        </p:txBody>
      </p:sp>
      <p:sp>
        <p:nvSpPr>
          <p:cNvPr id="720" name="Shape 72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Things we learned</a:t>
            </a:r>
          </a:p>
        </p:txBody>
      </p:sp>
      <p:sp>
        <p:nvSpPr>
          <p:cNvPr id="721" name="Shape 721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722" name="Shape 72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body" idx="1"/>
          </p:nvPr>
        </p:nvSpPr>
        <p:spPr>
          <a:xfrm>
            <a:off x="341086" y="967738"/>
            <a:ext cx="4688116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Not having root access</a:t>
            </a:r>
          </a:p>
          <a:p>
            <a:pPr lvl="0">
              <a:defRPr sz="1800"/>
            </a:pPr>
            <a:r>
              <a:rPr sz="2400"/>
              <a:t>Constant debugging</a:t>
            </a:r>
          </a:p>
          <a:p>
            <a:pPr lvl="0">
              <a:defRPr sz="1800"/>
            </a:pPr>
            <a:r>
              <a:rPr sz="2400"/>
              <a:t>Difficulty having things installed</a:t>
            </a:r>
          </a:p>
          <a:p>
            <a:pPr lvl="0">
              <a:defRPr sz="1800"/>
            </a:pPr>
            <a:r>
              <a:rPr sz="2400"/>
              <a:t>New concepts</a:t>
            </a:r>
          </a:p>
        </p:txBody>
      </p:sp>
      <p:sp>
        <p:nvSpPr>
          <p:cNvPr id="725" name="Shape 72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Challenges we faced</a:t>
            </a:r>
          </a:p>
        </p:txBody>
      </p:sp>
      <p:sp>
        <p:nvSpPr>
          <p:cNvPr id="726" name="Shape 726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727" name="Shape 72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buSzTx/>
              <a:buNone/>
              <a:defRPr sz="1800"/>
            </a:pPr>
            <a:r>
              <a:rPr sz="2400"/>
              <a:t>Interning at JPL was:</a:t>
            </a:r>
          </a:p>
          <a:p>
            <a:pPr lvl="5" marL="2225841" indent="-320841">
              <a:buFontTx/>
              <a:defRPr sz="1800"/>
            </a:pPr>
            <a:r>
              <a:rPr sz="2400"/>
              <a:t>Amazing</a:t>
            </a:r>
          </a:p>
          <a:p>
            <a:pPr lvl="5" marL="2225841" indent="-320841">
              <a:buFontTx/>
              <a:defRPr sz="1800"/>
            </a:pPr>
            <a:r>
              <a:rPr sz="2400"/>
              <a:t>Inspiring</a:t>
            </a:r>
          </a:p>
          <a:p>
            <a:pPr lvl="5" marL="2225841" indent="-320841">
              <a:buFontTx/>
              <a:defRPr sz="1800"/>
            </a:pPr>
            <a:r>
              <a:rPr sz="2400"/>
              <a:t>A tremendous learning experience</a:t>
            </a:r>
          </a:p>
          <a:p>
            <a:pPr lvl="5" marL="2225841" indent="-320841">
              <a:buFontTx/>
              <a:defRPr sz="1800"/>
            </a:pPr>
            <a:r>
              <a:rPr sz="2400"/>
              <a:t>A great place to hone our skills</a:t>
            </a:r>
          </a:p>
          <a:p>
            <a:pPr lvl="5" marL="2225841" indent="-320841">
              <a:buFontTx/>
              <a:defRPr sz="1800"/>
            </a:pPr>
            <a:r>
              <a:rPr sz="2400"/>
              <a:t>Humbling</a:t>
            </a:r>
          </a:p>
          <a:p>
            <a:pPr lvl="5" marL="2225841" indent="-320841">
              <a:buFontTx/>
              <a:defRPr sz="1800"/>
            </a:pPr>
            <a:r>
              <a:rPr sz="2400"/>
              <a:t>Hard work</a:t>
            </a:r>
          </a:p>
          <a:p>
            <a:pPr lvl="5" marL="2225841" indent="-320841">
              <a:buFontTx/>
              <a:defRPr sz="1800"/>
            </a:pPr>
            <a:r>
              <a:rPr sz="2400"/>
              <a:t>Very fun</a:t>
            </a:r>
          </a:p>
        </p:txBody>
      </p:sp>
      <p:sp>
        <p:nvSpPr>
          <p:cNvPr id="730" name="Shape 73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Final Thoughts</a:t>
            </a:r>
          </a:p>
        </p:txBody>
      </p:sp>
      <p:sp>
        <p:nvSpPr>
          <p:cNvPr id="731" name="Shape 731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732" name="Shape 73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Special thanks to: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Marc Pomerantz - SIRI Mentor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Calvin Huang - Supro Developer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Michael Sandoval - Maritime Robotics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Michael Wolf - Maritime Robotics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William Adler - IT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Roslyn Soto - SIRI Coordinator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Eddie Gonzales - Education Office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Jessica Parker - Education Office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Daisy Sang - Faculty Advisor</a:t>
            </a:r>
          </a:p>
          <a:p>
            <a:pPr lvl="4" marL="0" indent="758951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And all the wonderful people at JPL. You are all awesome!</a:t>
            </a:r>
          </a:p>
        </p:txBody>
      </p:sp>
      <p:sp>
        <p:nvSpPr>
          <p:cNvPr id="735" name="Shape 73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Acknowledgements</a:t>
            </a:r>
          </a:p>
        </p:txBody>
      </p:sp>
      <p:sp>
        <p:nvSpPr>
          <p:cNvPr id="736" name="Shape 736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737" name="Shape 73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500"/>
              </a:spcBef>
              <a:defRPr b="0" sz="1800"/>
            </a:pPr>
            <a:r>
              <a:rPr b="1" sz="2400"/>
              <a:t>Supro</a:t>
            </a:r>
            <a:r>
              <a:rPr sz="2400"/>
              <a:t> is used for monitoring and managing processes running across an autonomous fleet.</a:t>
            </a:r>
          </a:p>
        </p:txBody>
      </p:sp>
      <p:pic>
        <p:nvPicPr>
          <p:cNvPr id="523" name="image16.png" descr="testbe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908" y="1022350"/>
            <a:ext cx="6989352" cy="3780298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Shape 524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sp>
        <p:nvSpPr>
          <p:cNvPr id="525" name="Shape 525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title"/>
          </p:nvPr>
        </p:nvSpPr>
        <p:spPr>
          <a:xfrm>
            <a:off x="166147" y="16956"/>
            <a:ext cx="2994505" cy="4683422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500"/>
              </a:spcBef>
              <a:defRPr b="0" sz="1800"/>
            </a:pPr>
            <a:r>
              <a:rPr b="1" sz="2400"/>
              <a:t>Supro</a:t>
            </a:r>
            <a:r>
              <a:rPr sz="2400"/>
              <a:t> allows the user the ability to track and control multiple processors running </a:t>
            </a:r>
            <a:r>
              <a:rPr b="1" sz="2400"/>
              <a:t>supervisor</a:t>
            </a:r>
            <a:r>
              <a:rPr sz="2400"/>
              <a:t>.</a:t>
            </a:r>
            <a:endParaRPr sz="2400"/>
          </a:p>
          <a:p>
            <a:pPr lvl="0">
              <a:spcBef>
                <a:spcPts val="500"/>
              </a:spcBef>
              <a:defRPr b="0" sz="1800"/>
            </a:pPr>
            <a:endParaRPr sz="2400"/>
          </a:p>
          <a:p>
            <a:pPr lvl="0" marL="240631" indent="-240631">
              <a:spcBef>
                <a:spcPts val="500"/>
              </a:spcBef>
              <a:buSzPct val="100000"/>
              <a:defRPr b="0" sz="1800"/>
            </a:pPr>
            <a:r>
              <a:rPr sz="2400"/>
              <a:t>Multiple processors may exist within a single vehicle</a:t>
            </a:r>
            <a:endParaRPr sz="2400"/>
          </a:p>
          <a:p>
            <a:pPr lvl="0" marL="240631" indent="-240631">
              <a:spcBef>
                <a:spcPts val="500"/>
              </a:spcBef>
              <a:buSzPct val="100000"/>
              <a:defRPr b="0" sz="1800"/>
            </a:pPr>
            <a:r>
              <a:rPr sz="2400"/>
              <a:t>Multiple vehicles may exist in a testbed</a:t>
            </a:r>
            <a:endParaRPr sz="2400"/>
          </a:p>
          <a:p>
            <a:pPr lvl="0">
              <a:spcBef>
                <a:spcPts val="500"/>
              </a:spcBef>
              <a:defRPr b="0" sz="1800"/>
            </a:pPr>
            <a:endParaRPr sz="2400"/>
          </a:p>
        </p:txBody>
      </p:sp>
      <p:sp>
        <p:nvSpPr>
          <p:cNvPr id="528" name="Shape 52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29" name="Shape 529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530" name="Screen Shot 2017-05-23 at 2.51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9762" y="34477"/>
            <a:ext cx="5496639" cy="4683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type="title"/>
          </p:nvPr>
        </p:nvSpPr>
        <p:spPr>
          <a:xfrm>
            <a:off x="320978" y="243756"/>
            <a:ext cx="4192315" cy="4508328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Supro Detail View</a:t>
            </a:r>
            <a:endParaRPr b="1" sz="2400"/>
          </a:p>
          <a:p>
            <a:pPr lvl="0">
              <a:defRPr b="0" sz="1800"/>
            </a:pPr>
            <a:endParaRPr b="1" sz="2400"/>
          </a:p>
          <a:p>
            <a:pPr lvl="0">
              <a:defRPr b="0" sz="1800"/>
            </a:pPr>
            <a:r>
              <a:rPr sz="2400"/>
              <a:t>The detail view shows all processes managed by an instance of </a:t>
            </a:r>
            <a:r>
              <a:rPr b="1" sz="2400"/>
              <a:t>Supervisor</a:t>
            </a:r>
            <a:r>
              <a:rPr sz="2400"/>
              <a:t> on a single CPU.</a:t>
            </a:r>
            <a:endParaRPr sz="2400"/>
          </a:p>
          <a:p>
            <a:pPr lvl="0">
              <a:defRPr b="0" sz="1800"/>
            </a:pPr>
            <a:endParaRPr sz="2400"/>
          </a:p>
          <a:p>
            <a:pPr lvl="0">
              <a:defRPr b="0" sz="1800"/>
            </a:pPr>
            <a:endParaRPr sz="2400"/>
          </a:p>
        </p:txBody>
      </p:sp>
      <p:pic>
        <p:nvPicPr>
          <p:cNvPr id="533" name="Screen Shot 2017-05-23 at 2.51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2908" y="-1527623"/>
            <a:ext cx="7431288" cy="6331842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Shape 534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35" name="Shape 535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sp>
        <p:nvSpPr>
          <p:cNvPr id="538" name="Shape 538"/>
          <p:cNvSpPr/>
          <p:nvPr>
            <p:ph type="title"/>
          </p:nvPr>
        </p:nvSpPr>
        <p:spPr>
          <a:xfrm>
            <a:off x="320978" y="243756"/>
            <a:ext cx="4192315" cy="4508328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Supro Detail View</a:t>
            </a:r>
            <a:endParaRPr b="1" sz="2400"/>
          </a:p>
          <a:p>
            <a:pPr lvl="0">
              <a:defRPr b="0" sz="1800"/>
            </a:pPr>
            <a:endParaRPr b="1" sz="2400"/>
          </a:p>
          <a:p>
            <a:pPr lvl="0">
              <a:defRPr b="0" sz="1800"/>
            </a:pPr>
            <a:r>
              <a:rPr sz="2400"/>
              <a:t>Each process shows its state.</a:t>
            </a:r>
            <a:endParaRPr sz="2400"/>
          </a:p>
          <a:p>
            <a:pPr lvl="0">
              <a:defRPr b="0" sz="1800"/>
            </a:pPr>
            <a:endParaRPr sz="2400"/>
          </a:p>
          <a:p>
            <a:pPr lvl="0">
              <a:defRPr b="0" sz="1800"/>
            </a:pPr>
            <a:r>
              <a:rPr sz="2400" u="sng"/>
              <a:t>Process States</a:t>
            </a:r>
            <a:r>
              <a:rPr sz="2400"/>
              <a:t>:</a:t>
            </a:r>
            <a:endParaRPr sz="2400"/>
          </a:p>
          <a:p>
            <a:pPr lvl="0">
              <a:defRPr b="0" sz="1800"/>
            </a:pPr>
            <a:endParaRPr sz="2400"/>
          </a:p>
          <a:p>
            <a:pPr lvl="3" marL="1383631" indent="-240631">
              <a:buSzPct val="100000"/>
              <a:defRPr b="0" sz="1800"/>
            </a:pPr>
            <a:r>
              <a:rPr b="1" sz="2400"/>
              <a:t>RUNNING</a:t>
            </a:r>
            <a:endParaRPr b="1" sz="2400"/>
          </a:p>
          <a:p>
            <a:pPr lvl="3" marL="1383631" indent="-240631">
              <a:buSzPct val="100000"/>
              <a:defRPr b="0" sz="1800"/>
            </a:pPr>
            <a:r>
              <a:rPr b="1" sz="2400"/>
              <a:t>STOPPED</a:t>
            </a:r>
            <a:endParaRPr b="1" sz="2400"/>
          </a:p>
          <a:p>
            <a:pPr lvl="3" marL="1383631" indent="-240631">
              <a:buSzPct val="100000"/>
              <a:defRPr b="0" sz="1800"/>
            </a:pPr>
            <a:r>
              <a:rPr b="1" sz="2400"/>
              <a:t>BACKOFF</a:t>
            </a:r>
            <a:endParaRPr b="1" sz="2400"/>
          </a:p>
          <a:p>
            <a:pPr lvl="3" marL="1383631" indent="-240631">
              <a:buSzPct val="100000"/>
              <a:defRPr b="0" sz="1800"/>
            </a:pPr>
            <a:r>
              <a:rPr b="1" sz="2400"/>
              <a:t>FATAL</a:t>
            </a:r>
            <a:br>
              <a:rPr b="1" sz="2400"/>
            </a:br>
            <a:endParaRPr b="1" sz="2400"/>
          </a:p>
          <a:p>
            <a:pPr lvl="2" marL="1002631" indent="-240631">
              <a:buSzPct val="100000"/>
              <a:defRPr b="0" sz="1800"/>
            </a:pPr>
            <a:endParaRPr b="1" sz="2400"/>
          </a:p>
          <a:p>
            <a:pPr lvl="0">
              <a:defRPr b="0" sz="1800"/>
            </a:pPr>
            <a:endParaRPr sz="2400"/>
          </a:p>
          <a:p>
            <a:pPr lvl="0">
              <a:defRPr b="0" sz="1800"/>
            </a:pPr>
            <a:endParaRPr sz="2400"/>
          </a:p>
        </p:txBody>
      </p:sp>
      <p:pic>
        <p:nvPicPr>
          <p:cNvPr id="539" name="Screen Shot 2017-05-23 at 2.51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2908" y="-1527623"/>
            <a:ext cx="7431288" cy="633184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41" name="Shape 541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sp>
        <p:nvSpPr>
          <p:cNvPr id="544" name="Shape 544"/>
          <p:cNvSpPr/>
          <p:nvPr>
            <p:ph type="title"/>
          </p:nvPr>
        </p:nvSpPr>
        <p:spPr>
          <a:xfrm>
            <a:off x="320978" y="243756"/>
            <a:ext cx="4192315" cy="4508328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Supro Detail View</a:t>
            </a:r>
            <a:endParaRPr b="1" sz="2400"/>
          </a:p>
          <a:p>
            <a:pPr lvl="0">
              <a:defRPr b="0" sz="1800"/>
            </a:pPr>
            <a:endParaRPr b="1" sz="2400"/>
          </a:p>
          <a:p>
            <a:pPr lvl="0">
              <a:defRPr b="0" sz="1800"/>
            </a:pPr>
            <a:r>
              <a:rPr sz="2400"/>
              <a:t>Users may </a:t>
            </a:r>
            <a:r>
              <a:rPr b="1" sz="2400"/>
              <a:t>start</a:t>
            </a:r>
            <a:r>
              <a:rPr sz="2400"/>
              <a:t> and </a:t>
            </a:r>
            <a:r>
              <a:rPr b="1" sz="2400"/>
              <a:t>stop</a:t>
            </a:r>
            <a:r>
              <a:rPr sz="2400"/>
              <a:t> processes and can also pull up a processes </a:t>
            </a:r>
            <a:r>
              <a:rPr b="1" sz="2400"/>
              <a:t>Tail-log</a:t>
            </a:r>
            <a:r>
              <a:rPr sz="2400"/>
              <a:t>.</a:t>
            </a:r>
            <a:endParaRPr sz="2400"/>
          </a:p>
          <a:p>
            <a:pPr lvl="0">
              <a:defRPr b="0" sz="1800"/>
            </a:pPr>
            <a:endParaRPr sz="2400"/>
          </a:p>
          <a:p>
            <a:pPr lvl="0">
              <a:defRPr b="0" sz="1800"/>
            </a:pPr>
            <a:endParaRPr sz="2400"/>
          </a:p>
        </p:txBody>
      </p:sp>
      <p:pic>
        <p:nvPicPr>
          <p:cNvPr id="545" name="Screen Shot 2017-05-23 at 2.51.1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2908" y="-1527623"/>
            <a:ext cx="7431288" cy="6331842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Shape 54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47" name="Shape 547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